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8" r:id="rId3"/>
    <p:sldId id="263" r:id="rId4"/>
    <p:sldId id="290" r:id="rId5"/>
    <p:sldId id="287" r:id="rId6"/>
    <p:sldId id="286" r:id="rId7"/>
    <p:sldId id="288" r:id="rId8"/>
    <p:sldId id="302" r:id="rId9"/>
    <p:sldId id="301" r:id="rId10"/>
    <p:sldId id="299" r:id="rId11"/>
    <p:sldId id="303" r:id="rId12"/>
    <p:sldId id="296" r:id="rId13"/>
    <p:sldId id="297" r:id="rId14"/>
    <p:sldId id="298" r:id="rId15"/>
    <p:sldId id="281" r:id="rId16"/>
    <p:sldId id="300" r:id="rId17"/>
    <p:sldId id="304" r:id="rId18"/>
    <p:sldId id="305" r:id="rId19"/>
    <p:sldId id="30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9FE5"/>
    <a:srgbClr val="FFCCFF"/>
    <a:srgbClr val="DB7FDD"/>
    <a:srgbClr val="D15FD4"/>
    <a:srgbClr val="B00000"/>
    <a:srgbClr val="007000"/>
    <a:srgbClr val="0042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3" autoAdjust="0"/>
    <p:restoredTop sz="94660"/>
  </p:normalViewPr>
  <p:slideViewPr>
    <p:cSldViewPr>
      <p:cViewPr>
        <p:scale>
          <a:sx n="77" d="100"/>
          <a:sy n="77" d="100"/>
        </p:scale>
        <p:origin x="-61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FC390-F208-4235-829F-FF86A3A86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406011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755C8-C205-48AF-9FFB-1F52070C83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88160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8655D-E703-4172-BE57-6176AC6A0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90675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D6EB7-EC4C-4A10-9BE1-B1165F854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63877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69392-B908-4008-9E59-4E89E7D25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911106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FCC27-7AE2-4B86-BAE6-47DFC1A8A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1621231"/>
      </p:ext>
    </p:extLst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3A4D3-DB97-4FFF-B3B1-275B6663D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620986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5FAE1-0D17-4217-95BF-3BCB14DFB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410608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70173-68BD-4E23-8AB6-49EFBBBE47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464545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05C60-64FF-4948-87CB-233959D63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427000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A846E-C59A-4125-87E3-A046E90F9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06642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74EB956-388C-4E65-A989-86F508A86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KsCO5vbONTk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ljrate.ru/post/3725/451993" TargetMode="External"/><Relationship Id="rId2" Type="http://schemas.openxmlformats.org/officeDocument/2006/relationships/hyperlink" Target="http://www.youtube.com/watch?v=KsCO5vbONTk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yandex.ru/yandsearch?text=%20%D0%B2%D0%BE%D0%B2%20%D1%84%D0%BE%D1%82%D0%BE&amp;clid=47355&amp;lr=80&amp;suggest_reqid=403355701140020804210987424974858&amp;csg=0%2C667%2C9%2C1%2C0%2C0%2C0" TargetMode="External"/><Relationship Id="rId4" Type="http://schemas.openxmlformats.org/officeDocument/2006/relationships/hyperlink" Target="https://docviewer.yandex.ru/?url=ya-disk-public%3A%2F%2FUhAf8bu3kjamemNmKvfcXZxEw%2FnCFNha7YqyShhU3vY%3D&amp;name=3358____.zip&amp;c=54ef1d7f594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5.png"/><Relationship Id="rId21" Type="http://schemas.openxmlformats.org/officeDocument/2006/relationships/image" Target="../media/image22.png"/><Relationship Id="rId7" Type="http://schemas.openxmlformats.org/officeDocument/2006/relationships/image" Target="../media/image9.pn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5" Type="http://schemas.openxmlformats.org/officeDocument/2006/relationships/image" Target="../media/image26.png"/><Relationship Id="rId2" Type="http://schemas.openxmlformats.org/officeDocument/2006/relationships/image" Target="../media/image4.jpeg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29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5" Type="http://schemas.openxmlformats.org/officeDocument/2006/relationships/image" Target="../media/image7.jpeg"/><Relationship Id="rId15" Type="http://schemas.openxmlformats.org/officeDocument/2006/relationships/image" Target="../media/image16.png"/><Relationship Id="rId23" Type="http://schemas.openxmlformats.org/officeDocument/2006/relationships/image" Target="../media/image24.jpeg"/><Relationship Id="rId28" Type="http://schemas.openxmlformats.org/officeDocument/2006/relationships/image" Target="../media/image29.jpeg"/><Relationship Id="rId10" Type="http://schemas.openxmlformats.org/officeDocument/2006/relationships/hyperlink" Target="http://img.beta.rian.ru/images/11142/16/111421629.jpg" TargetMode="External"/><Relationship Id="rId19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5.jpeg"/><Relationship Id="rId22" Type="http://schemas.openxmlformats.org/officeDocument/2006/relationships/image" Target="../media/image23.jpeg"/><Relationship Id="rId27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nursia.ucoz.ru/_nw/0/54681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0077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Во время войны без крова осталось </a:t>
            </a:r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25 млн человек.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9657" y="1556792"/>
            <a:ext cx="4487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latin typeface="Microsoft Sans Serif" pitchFamily="34" charset="0"/>
                <a:cs typeface="Microsoft Sans Serif" pitchFamily="34" charset="0"/>
              </a:rPr>
              <a:t>Разрушено </a:t>
            </a:r>
            <a:r>
              <a:rPr lang="ru-RU" sz="2400" b="1" u="sng" dirty="0">
                <a:latin typeface="Microsoft Sans Serif" pitchFamily="34" charset="0"/>
                <a:cs typeface="Microsoft Sans Serif" pitchFamily="34" charset="0"/>
              </a:rPr>
              <a:t>и сожжено</a:t>
            </a:r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6065" y="2018457"/>
            <a:ext cx="44875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Города и поселки –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Села и деревни –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Фабрики и заводы –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Колхозы –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Совхозы –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Школы –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2179712"/>
            <a:ext cx="144016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68945" y="2175247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icrosoft Sans Serif" pitchFamily="34" charset="0"/>
                <a:cs typeface="Microsoft Sans Serif" pitchFamily="34" charset="0"/>
              </a:rPr>
              <a:t>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76769" y="2132856"/>
            <a:ext cx="1158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1710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19872" y="2708920"/>
            <a:ext cx="144016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170" y="2708920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2</a:t>
            </a:r>
            <a:endParaRPr lang="ru-RU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75433" y="2689756"/>
            <a:ext cx="1329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70 </a:t>
            </a:r>
            <a:r>
              <a:rPr lang="ru-RU" sz="2800" b="1" dirty="0" err="1" smtClean="0">
                <a:latin typeface="Microsoft Sans Serif" pitchFamily="34" charset="0"/>
                <a:cs typeface="Microsoft Sans Serif" pitchFamily="34" charset="0"/>
              </a:rPr>
              <a:t>тыс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76769" y="3269417"/>
            <a:ext cx="1440160" cy="457200"/>
          </a:xfrm>
          <a:prstGeom prst="rect">
            <a:avLst/>
          </a:prstGeom>
          <a:solidFill>
            <a:srgbClr val="FFCCFF"/>
          </a:solidFill>
          <a:ln>
            <a:solidFill>
              <a:srgbClr val="E39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83968" y="3269417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1</a:t>
            </a:r>
            <a:endParaRPr lang="ru-RU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06479" y="3238639"/>
            <a:ext cx="1329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32 </a:t>
            </a:r>
            <a:r>
              <a:rPr lang="ru-RU" sz="2800" b="1" dirty="0" err="1" smtClean="0">
                <a:latin typeface="Microsoft Sans Serif" pitchFamily="34" charset="0"/>
                <a:cs typeface="Microsoft Sans Serif" pitchFamily="34" charset="0"/>
              </a:rPr>
              <a:t>тыс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3835896"/>
            <a:ext cx="144016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944809" y="3835896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1</a:t>
            </a:r>
            <a:endParaRPr lang="ru-RU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67320" y="3805118"/>
            <a:ext cx="1329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98 </a:t>
            </a:r>
            <a:r>
              <a:rPr lang="ru-RU" sz="2800" b="1" dirty="0" err="1" smtClean="0">
                <a:latin typeface="Microsoft Sans Serif" pitchFamily="34" charset="0"/>
                <a:cs typeface="Microsoft Sans Serif" pitchFamily="34" charset="0"/>
              </a:rPr>
              <a:t>тыс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60" y="4365104"/>
            <a:ext cx="1440160" cy="457200"/>
          </a:xfrm>
          <a:prstGeom prst="rect">
            <a:avLst/>
          </a:prstGeom>
          <a:solidFill>
            <a:srgbClr val="FFCCFF"/>
          </a:solidFill>
          <a:ln>
            <a:solidFill>
              <a:srgbClr val="E39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15816" y="4365104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icrosoft Sans Serif" pitchFamily="34" charset="0"/>
                <a:cs typeface="Microsoft Sans Serif" pitchFamily="34" charset="0"/>
              </a:rPr>
              <a:t>3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523640" y="4332094"/>
            <a:ext cx="1158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1876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195736" y="4916016"/>
            <a:ext cx="1440160" cy="457200"/>
          </a:xfrm>
          <a:prstGeom prst="rect">
            <a:avLst/>
          </a:prstGeom>
          <a:solidFill>
            <a:srgbClr val="FFCCFF"/>
          </a:solidFill>
          <a:ln>
            <a:solidFill>
              <a:srgbClr val="E39F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728785" y="4911551"/>
            <a:ext cx="37406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Microsoft Sans Serif" pitchFamily="34" charset="0"/>
                <a:cs typeface="Microsoft Sans Serif" pitchFamily="34" charset="0"/>
              </a:rPr>
              <a:t>2</a:t>
            </a:r>
            <a:endParaRPr lang="ru-RU" sz="2400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51297" y="4880773"/>
            <a:ext cx="13290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84 </a:t>
            </a:r>
            <a:r>
              <a:rPr lang="ru-RU" sz="2800" b="1" dirty="0" err="1" smtClean="0">
                <a:latin typeface="Microsoft Sans Serif" pitchFamily="34" charset="0"/>
                <a:cs typeface="Microsoft Sans Serif" pitchFamily="34" charset="0"/>
              </a:rPr>
              <a:t>тыс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28" name="Рисунок 27" descr="ФОТОГРАФИИ ВЕЛИКОЙ ОТЕЧЕСТВЕННОЙ ВОЙНЫ- 1941 год Ришоним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5" r="4445" b="5670"/>
          <a:stretch/>
        </p:blipFill>
        <p:spPr bwMode="auto">
          <a:xfrm>
            <a:off x="4788024" y="3861048"/>
            <a:ext cx="3816424" cy="24886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264374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  <p:bldP spid="11" grpId="0"/>
      <p:bldP spid="13" grpId="0"/>
      <p:bldP spid="14" grpId="0"/>
      <p:bldP spid="16" grpId="0"/>
      <p:bldP spid="19" grpId="0"/>
      <p:bldP spid="21" grpId="0"/>
      <p:bldP spid="22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В Великом Новгороде рекламная акция к Дню Победы вызывает скандал - Рамблер-Новост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1" b="-1943"/>
          <a:stretch/>
        </p:blipFill>
        <p:spPr bwMode="auto">
          <a:xfrm>
            <a:off x="-108521" y="-136526"/>
            <a:ext cx="9351375" cy="713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65217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04664"/>
            <a:ext cx="820891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" t="9725" b="10227"/>
          <a:stretch/>
        </p:blipFill>
        <p:spPr bwMode="auto">
          <a:xfrm>
            <a:off x="5696465" y="404664"/>
            <a:ext cx="2979992" cy="1754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30558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3"/>
            <a:ext cx="8208912" cy="561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6" t="8581" b="7810"/>
          <a:stretch/>
        </p:blipFill>
        <p:spPr bwMode="auto">
          <a:xfrm>
            <a:off x="442747" y="404664"/>
            <a:ext cx="2977125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60063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качать Сборщики сборочных единиц часов фото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8"/>
          <a:stretch/>
        </p:blipFill>
        <p:spPr bwMode="auto">
          <a:xfrm>
            <a:off x="467544" y="404663"/>
            <a:ext cx="8208912" cy="5576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6" t="9997" r="-1" b="8537"/>
          <a:stretch/>
        </p:blipFill>
        <p:spPr bwMode="auto">
          <a:xfrm>
            <a:off x="5867437" y="404662"/>
            <a:ext cx="2809019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998924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3"/>
            <a:ext cx="8208912" cy="5488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5366" b="5845"/>
          <a:stretch/>
        </p:blipFill>
        <p:spPr bwMode="auto">
          <a:xfrm>
            <a:off x="458257" y="404663"/>
            <a:ext cx="2977603" cy="171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19507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21520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zhurnal.lib.ru/img/m/melxnik_anatolij_antonowich/luch-idoc/luch-0-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9336021" cy="700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Microsoft Sans Serif" pitchFamily="34" charset="0"/>
              </a:rPr>
              <a:t>Домашнее задание:</a:t>
            </a:r>
            <a:endParaRPr lang="ru-RU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cs typeface="Microsoft Sans Serif" pitchFamily="34" charset="0"/>
            </a:endParaRPr>
          </a:p>
        </p:txBody>
      </p:sp>
      <p:pic>
        <p:nvPicPr>
          <p:cNvPr id="3" name="Picture 8" descr="C:\Documents and Settings\Admin\Local Settings\Temporary Internet Files\Content.IE5\FS5UHFRC\MCj0438183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2705" y="2708920"/>
            <a:ext cx="3261783" cy="26848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908720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Segoe Print" pitchFamily="2" charset="0"/>
              </a:rPr>
              <a:t>1. </a:t>
            </a:r>
            <a:r>
              <a:rPr lang="ru-RU" sz="2800" b="1" dirty="0">
                <a:latin typeface="Segoe Print" pitchFamily="2" charset="0"/>
              </a:rPr>
              <a:t> Во время блокады ежедневная норма хлеба для рабочих составляла всего 250 г, для служащих, иждивенцев и детей – 125 г. Сколько хлеба ежедневно получала бы ваша семья?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212976"/>
            <a:ext cx="66967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Segoe Print" pitchFamily="2" charset="0"/>
              </a:rPr>
              <a:t>2. </a:t>
            </a:r>
            <a:r>
              <a:rPr lang="ru-RU" sz="2800" b="1" dirty="0">
                <a:latin typeface="Segoe Print" pitchFamily="2" charset="0"/>
              </a:rPr>
              <a:t>1 час = 60 минут,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>
                <a:latin typeface="Segoe Print" pitchFamily="2" charset="0"/>
              </a:rPr>
              <a:t> </a:t>
            </a:r>
            <a:r>
              <a:rPr lang="ru-RU" sz="2800" b="1" dirty="0" smtClean="0">
                <a:latin typeface="Segoe Print" pitchFamily="2" charset="0"/>
              </a:rPr>
              <a:t>  1 </a:t>
            </a:r>
            <a:r>
              <a:rPr lang="ru-RU" sz="2800" b="1" dirty="0">
                <a:latin typeface="Segoe Print" pitchFamily="2" charset="0"/>
              </a:rPr>
              <a:t>сутки = 24 часа,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>
                <a:latin typeface="Segoe Print" pitchFamily="2" charset="0"/>
              </a:rPr>
              <a:t> </a:t>
            </a:r>
            <a:r>
              <a:rPr lang="ru-RU" sz="2800" b="1" dirty="0" smtClean="0">
                <a:latin typeface="Segoe Print" pitchFamily="2" charset="0"/>
              </a:rPr>
              <a:t>  1 </a:t>
            </a:r>
            <a:r>
              <a:rPr lang="ru-RU" sz="2800" b="1" dirty="0">
                <a:latin typeface="Segoe Print" pitchFamily="2" charset="0"/>
              </a:rPr>
              <a:t>год = 365 суток.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 smtClean="0">
                <a:latin typeface="Segoe Print" pitchFamily="2" charset="0"/>
              </a:rPr>
              <a:t>Сколько </a:t>
            </a:r>
            <a:r>
              <a:rPr lang="ru-RU" sz="2800" b="1" dirty="0">
                <a:latin typeface="Segoe Print" pitchFamily="2" charset="0"/>
              </a:rPr>
              <a:t>понадобиться лет,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 smtClean="0">
                <a:latin typeface="Segoe Print" pitchFamily="2" charset="0"/>
              </a:rPr>
              <a:t>если </a:t>
            </a:r>
            <a:r>
              <a:rPr lang="ru-RU" sz="2800" b="1" dirty="0">
                <a:latin typeface="Segoe Print" pitchFamily="2" charset="0"/>
              </a:rPr>
              <a:t>объявить минуту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 smtClean="0">
                <a:latin typeface="Segoe Print" pitchFamily="2" charset="0"/>
              </a:rPr>
              <a:t>молчания </a:t>
            </a:r>
            <a:r>
              <a:rPr lang="ru-RU" sz="2800" b="1" dirty="0">
                <a:latin typeface="Segoe Print" pitchFamily="2" charset="0"/>
              </a:rPr>
              <a:t>за каждого погибшего </a:t>
            </a:r>
            <a:endParaRPr lang="ru-RU" sz="2800" b="1" dirty="0" smtClean="0">
              <a:latin typeface="Segoe Print" pitchFamily="2" charset="0"/>
            </a:endParaRPr>
          </a:p>
          <a:p>
            <a:r>
              <a:rPr lang="ru-RU" sz="2800" b="1" dirty="0" smtClean="0">
                <a:latin typeface="Segoe Print" pitchFamily="2" charset="0"/>
              </a:rPr>
              <a:t>в </a:t>
            </a:r>
            <a:r>
              <a:rPr lang="ru-RU" sz="2800" b="1" dirty="0">
                <a:latin typeface="Segoe Print" pitchFamily="2" charset="0"/>
              </a:rPr>
              <a:t>Великой Отечественной войне. Ответ округлите до целых. </a:t>
            </a:r>
          </a:p>
        </p:txBody>
      </p:sp>
    </p:spTree>
    <p:extLst>
      <p:ext uri="{BB962C8B-B14F-4D97-AF65-F5344CB8AC3E}">
        <p14:creationId xmlns:p14="http://schemas.microsoft.com/office/powerpoint/2010/main" val="268306039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hlinkClick r:id="rId2"/>
          </p:cNvPr>
          <p:cNvSpPr/>
          <p:nvPr/>
        </p:nvSpPr>
        <p:spPr>
          <a:xfrm>
            <a:off x="755576" y="548680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www.youtube.com/watch?v=KsCO5vbONTk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92579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www.youtube.com/watch?v=KsCO5vbONTk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9024" y="1300698"/>
            <a:ext cx="35157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u="sng" dirty="0">
                <a:hlinkClick r:id="rId3"/>
              </a:rPr>
              <a:t>http://ljrate.ru/post/3725/451993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9024" y="1916832"/>
            <a:ext cx="7845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u="sng" dirty="0">
                <a:hlinkClick r:id="rId4"/>
              </a:rPr>
              <a:t>https://docviewer.yandex.ru/?url=ya-disk-public%3A%2F%2FUhAf8bu3kjamemNmKvfcXZxEw%2FnCFNha7YqyShhU3vY%3D&amp;name=3358____.zip&amp;c=54ef1d7f594d</a:t>
            </a:r>
            <a:endParaRPr lang="ru-RU" sz="20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9024" y="3174067"/>
            <a:ext cx="784542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http://yandex.ru/yandsearch?text=%20%D0%B2%D0%BE%D0%B2%20%D1%84%D0%BE%D1%82%D0%BE&amp;clid=47355&amp;lr=80&amp;suggest_reqid=403355701140020804210987424974858&amp;csg=0%2C667%2C9%2C1%2C0%2C0%2C0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2496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Куб 33"/>
          <p:cNvSpPr/>
          <p:nvPr/>
        </p:nvSpPr>
        <p:spPr>
          <a:xfrm>
            <a:off x="899592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251520" y="2204864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Куб 40"/>
          <p:cNvSpPr/>
          <p:nvPr/>
        </p:nvSpPr>
        <p:spPr>
          <a:xfrm>
            <a:off x="2843808" y="414908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899592" y="2204864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Куб 36"/>
          <p:cNvSpPr/>
          <p:nvPr/>
        </p:nvSpPr>
        <p:spPr>
          <a:xfrm>
            <a:off x="2843808" y="3501008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Куб 35"/>
          <p:cNvSpPr/>
          <p:nvPr/>
        </p:nvSpPr>
        <p:spPr>
          <a:xfrm>
            <a:off x="1547664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1547664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уб 20"/>
          <p:cNvSpPr/>
          <p:nvPr/>
        </p:nvSpPr>
        <p:spPr>
          <a:xfrm>
            <a:off x="2195736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Куб 34"/>
          <p:cNvSpPr/>
          <p:nvPr/>
        </p:nvSpPr>
        <p:spPr>
          <a:xfrm>
            <a:off x="2843808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уб 6"/>
          <p:cNvSpPr/>
          <p:nvPr/>
        </p:nvSpPr>
        <p:spPr>
          <a:xfrm>
            <a:off x="2195736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Куб 39"/>
          <p:cNvSpPr/>
          <p:nvPr/>
        </p:nvSpPr>
        <p:spPr>
          <a:xfrm>
            <a:off x="3491880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уб 7"/>
          <p:cNvSpPr/>
          <p:nvPr/>
        </p:nvSpPr>
        <p:spPr>
          <a:xfrm>
            <a:off x="2843808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уб 8"/>
          <p:cNvSpPr/>
          <p:nvPr/>
        </p:nvSpPr>
        <p:spPr>
          <a:xfrm>
            <a:off x="3491880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уб 9"/>
          <p:cNvSpPr/>
          <p:nvPr/>
        </p:nvSpPr>
        <p:spPr>
          <a:xfrm>
            <a:off x="4139952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Куб 24"/>
          <p:cNvSpPr/>
          <p:nvPr/>
        </p:nvSpPr>
        <p:spPr>
          <a:xfrm>
            <a:off x="5436096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уб 13"/>
          <p:cNvSpPr/>
          <p:nvPr/>
        </p:nvSpPr>
        <p:spPr>
          <a:xfrm>
            <a:off x="4788024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уб 14"/>
          <p:cNvSpPr/>
          <p:nvPr/>
        </p:nvSpPr>
        <p:spPr>
          <a:xfrm>
            <a:off x="5436096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Куб 15"/>
          <p:cNvSpPr/>
          <p:nvPr/>
        </p:nvSpPr>
        <p:spPr>
          <a:xfrm>
            <a:off x="6084168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уб 26"/>
          <p:cNvSpPr/>
          <p:nvPr/>
        </p:nvSpPr>
        <p:spPr>
          <a:xfrm>
            <a:off x="8028384" y="2852936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Куб 25"/>
          <p:cNvSpPr/>
          <p:nvPr/>
        </p:nvSpPr>
        <p:spPr>
          <a:xfrm>
            <a:off x="6732240" y="2834711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уб 12"/>
          <p:cNvSpPr/>
          <p:nvPr/>
        </p:nvSpPr>
        <p:spPr>
          <a:xfrm>
            <a:off x="6732240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уб 11"/>
          <p:cNvSpPr/>
          <p:nvPr/>
        </p:nvSpPr>
        <p:spPr>
          <a:xfrm>
            <a:off x="7380312" y="2204864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уб 10"/>
          <p:cNvSpPr/>
          <p:nvPr/>
        </p:nvSpPr>
        <p:spPr>
          <a:xfrm>
            <a:off x="8028384" y="2198827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Куб 23"/>
          <p:cNvSpPr/>
          <p:nvPr/>
        </p:nvSpPr>
        <p:spPr>
          <a:xfrm>
            <a:off x="251520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Куб 22"/>
          <p:cNvSpPr/>
          <p:nvPr/>
        </p:nvSpPr>
        <p:spPr>
          <a:xfrm>
            <a:off x="251520" y="90872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уб 19"/>
          <p:cNvSpPr/>
          <p:nvPr/>
        </p:nvSpPr>
        <p:spPr>
          <a:xfrm>
            <a:off x="899592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уб 18"/>
          <p:cNvSpPr/>
          <p:nvPr/>
        </p:nvSpPr>
        <p:spPr>
          <a:xfrm>
            <a:off x="1547664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уб 17"/>
          <p:cNvSpPr/>
          <p:nvPr/>
        </p:nvSpPr>
        <p:spPr>
          <a:xfrm>
            <a:off x="899592" y="90872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уб 16"/>
          <p:cNvSpPr/>
          <p:nvPr/>
        </p:nvSpPr>
        <p:spPr>
          <a:xfrm>
            <a:off x="1547664" y="90872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Куб 21"/>
          <p:cNvSpPr/>
          <p:nvPr/>
        </p:nvSpPr>
        <p:spPr>
          <a:xfrm>
            <a:off x="251520" y="260648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уб 27"/>
          <p:cNvSpPr/>
          <p:nvPr/>
        </p:nvSpPr>
        <p:spPr>
          <a:xfrm>
            <a:off x="7380312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Куб 29"/>
          <p:cNvSpPr/>
          <p:nvPr/>
        </p:nvSpPr>
        <p:spPr>
          <a:xfrm>
            <a:off x="6084168" y="1541124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Куб 31"/>
          <p:cNvSpPr/>
          <p:nvPr/>
        </p:nvSpPr>
        <p:spPr>
          <a:xfrm>
            <a:off x="4788024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Куб 28"/>
          <p:cNvSpPr/>
          <p:nvPr/>
        </p:nvSpPr>
        <p:spPr>
          <a:xfrm>
            <a:off x="6084168" y="90872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Куб 32"/>
          <p:cNvSpPr/>
          <p:nvPr/>
        </p:nvSpPr>
        <p:spPr>
          <a:xfrm>
            <a:off x="3491880" y="1556792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Куб 30"/>
          <p:cNvSpPr/>
          <p:nvPr/>
        </p:nvSpPr>
        <p:spPr>
          <a:xfrm>
            <a:off x="4788024" y="908720"/>
            <a:ext cx="864096" cy="864096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9394" y="375047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1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847466" y="102311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2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495538" y="102311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3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2123728" y="2319263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4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791682" y="231714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5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439754" y="167119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6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660232" y="2348880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6032042" y="1023119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9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5364088" y="2308731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8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4723447" y="1031020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7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7308304" y="1700808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11</a:t>
            </a:r>
            <a:endParaRPr lang="ru-RU" sz="2000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944072" y="2348880"/>
            <a:ext cx="444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12</a:t>
            </a:r>
            <a:endParaRPr lang="ru-RU" sz="2000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357584" y="40466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626981" y="2348880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665617" y="1075382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026306" y="3019599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017545" y="1075383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95536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64666" y="170080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49601" y="988098"/>
            <a:ext cx="325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089680" y="1677940"/>
            <a:ext cx="325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1026306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1736149" y="1668214"/>
            <a:ext cx="325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193438" y="1075383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2293807" y="3019597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313959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7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626981" y="301959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5542160" y="2996952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885086" y="2348880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893526" y="1075383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283968" y="2204864"/>
            <a:ext cx="415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002060"/>
                </a:solidFill>
              </a:rPr>
              <a:t>-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601150" y="3026091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601150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961761" y="431973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2972960" y="301959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2972960" y="2348879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3043492" y="3573016"/>
            <a:ext cx="325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5565248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9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893526" y="170080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2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609833" y="1700807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8206456" y="2996952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7519259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4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7519259" y="1700808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6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6876256" y="2996952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6887681" y="2348880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6202121" y="2348880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0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6202121" y="1700806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8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8172400" y="2371527"/>
            <a:ext cx="4667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5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2663570" y="2176988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.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1331640" y="2176988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.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5903930" y="2204864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.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7177196" y="2204864"/>
            <a:ext cx="39626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</a:rPr>
              <a:t>.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51520" y="5301208"/>
            <a:ext cx="8640960" cy="144016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487615"/>
            <a:ext cx="64748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Переведите проценты в десятичные дроби: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995936" y="5991671"/>
            <a:ext cx="11320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1</a:t>
            </a: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.  </a:t>
            </a:r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2% 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3995936" y="5991671"/>
            <a:ext cx="1221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2</a:t>
            </a:r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. </a:t>
            </a: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 25%</a:t>
            </a:r>
            <a:endParaRPr lang="ru-RU" sz="24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3995936" y="5991670"/>
            <a:ext cx="13933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3.  </a:t>
            </a:r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403%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1259703" y="5487614"/>
            <a:ext cx="68162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Как записать в процентах десятичную дробь?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3995936" y="5991671"/>
            <a:ext cx="1032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4</a:t>
            </a: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.  0,7</a:t>
            </a:r>
            <a:endParaRPr lang="ru-RU" sz="24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995936" y="5991671"/>
            <a:ext cx="13756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5</a:t>
            </a: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.  0,453</a:t>
            </a:r>
            <a:endParaRPr lang="ru-RU" sz="24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3995936" y="6010511"/>
            <a:ext cx="1204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6</a:t>
            </a:r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. </a:t>
            </a:r>
            <a:r>
              <a:rPr lang="ru-RU" sz="2400" b="1" dirty="0" smtClean="0">
                <a:latin typeface="Microsoft Sans Serif" pitchFamily="34" charset="0"/>
                <a:cs typeface="Microsoft Sans Serif" pitchFamily="34" charset="0"/>
              </a:rPr>
              <a:t> 3,16</a:t>
            </a:r>
            <a:endParaRPr lang="ru-RU" sz="2400" b="1" dirty="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2267744" y="5759678"/>
            <a:ext cx="5163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Microsoft Sans Serif" pitchFamily="34" charset="0"/>
                <a:cs typeface="Microsoft Sans Serif" pitchFamily="34" charset="0"/>
              </a:rPr>
              <a:t>7. Найдите 20% от числа 600.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2288727" y="5759678"/>
            <a:ext cx="51635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Microsoft Sans Serif" pitchFamily="34" charset="0"/>
                <a:cs typeface="Microsoft Sans Serif" pitchFamily="34" charset="0"/>
              </a:rPr>
              <a:t>8. Найдите 50% от числа 180.</a:t>
            </a:r>
          </a:p>
        </p:txBody>
      </p:sp>
      <p:sp>
        <p:nvSpPr>
          <p:cNvPr id="106" name="Прямоугольник 105"/>
          <p:cNvSpPr/>
          <p:nvPr/>
        </p:nvSpPr>
        <p:spPr>
          <a:xfrm>
            <a:off x="1115616" y="5589240"/>
            <a:ext cx="7176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9. 10% некоторого числа равны 48. Найдите это число.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1407539" y="5759678"/>
            <a:ext cx="6583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10. 90% числа равны 45. Найдите это число.</a:t>
            </a:r>
          </a:p>
        </p:txBody>
      </p:sp>
      <p:sp>
        <p:nvSpPr>
          <p:cNvPr id="108" name="Прямоугольник 107"/>
          <p:cNvSpPr/>
          <p:nvPr/>
        </p:nvSpPr>
        <p:spPr>
          <a:xfrm>
            <a:off x="755576" y="5469031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11. В 5 классе 25 учащихся, 16 из них учатся без троек. Сколько процентов учащихся учатся без троек?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618937" y="5469031"/>
            <a:ext cx="79855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Microsoft Sans Serif" pitchFamily="34" charset="0"/>
                <a:cs typeface="Microsoft Sans Serif" pitchFamily="34" charset="0"/>
              </a:rPr>
              <a:t>12. В двух пятых классах учатся 15 мальчиков, что составляет 30% всех учащихся. Сколько детей учатся в двух пятых классах?</a:t>
            </a:r>
          </a:p>
        </p:txBody>
      </p:sp>
    </p:spTree>
    <p:extLst>
      <p:ext uri="{BB962C8B-B14F-4D97-AF65-F5344CB8AC3E}">
        <p14:creationId xmlns:p14="http://schemas.microsoft.com/office/powerpoint/2010/main" val="3667846683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00"/>
                            </p:stCondLst>
                            <p:childTnLst>
                              <p:par>
                                <p:cTn id="1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000"/>
                            </p:stCondLst>
                            <p:childTnLst>
                              <p:par>
                                <p:cTn id="18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500"/>
                            </p:stCondLst>
                            <p:childTnLst>
                              <p:par>
                                <p:cTn id="2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1000"/>
                            </p:stCondLst>
                            <p:childTnLst>
                              <p:par>
                                <p:cTn id="25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500"/>
                            </p:stCondLst>
                            <p:childTnLst>
                              <p:par>
                                <p:cTn id="2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7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7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7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8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9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29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3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30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CFF"/>
                                      </p:to>
                                    </p:animClr>
                                    <p:set>
                                      <p:cBhvr>
                                        <p:cTn id="3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3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38" grpId="0" animBg="1"/>
      <p:bldP spid="3" grpId="0"/>
      <p:bldP spid="3" grpId="1"/>
      <p:bldP spid="46" grpId="0"/>
      <p:bldP spid="46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 rot="20740109">
            <a:off x="524698" y="1728761"/>
            <a:ext cx="8136904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Отечественная война </a:t>
            </a:r>
            <a:br>
              <a:rPr lang="ru-RU" b="1" dirty="0" smtClean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8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процентах</a:t>
            </a:r>
          </a:p>
        </p:txBody>
      </p:sp>
      <p:pic>
        <p:nvPicPr>
          <p:cNvPr id="2" name="Марк_Бернес_-_Журавли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0743" y="6021288"/>
            <a:ext cx="454018" cy="454018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numSld="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Presentations\9May\red-vasilki-slai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14288"/>
            <a:ext cx="9164638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984" y="3861048"/>
            <a:ext cx="5042872" cy="284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827472" y="1589891"/>
            <a:ext cx="292099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22 июня 1941 года </a:t>
            </a:r>
            <a:endParaRPr lang="ru-RU" sz="2400" b="1" dirty="0" smtClean="0">
              <a:solidFill>
                <a:srgbClr val="002060"/>
              </a:solidFill>
              <a:latin typeface="Microsoft Sans Serif" pitchFamily="34" charset="0"/>
              <a:cs typeface="Microsoft Sans Serif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4 </a:t>
            </a:r>
            <a:r>
              <a:rPr lang="ru-RU" sz="2400" b="1" dirty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часа </a:t>
            </a:r>
            <a:r>
              <a:rPr lang="ru-RU" sz="2400" b="1" dirty="0" smtClean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утра</a:t>
            </a:r>
            <a:endParaRPr lang="ru-RU" sz="2400" b="1" dirty="0">
              <a:solidFill>
                <a:srgbClr val="00206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20072" y="3717032"/>
            <a:ext cx="3701127" cy="2960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7" descr="ЖИЗНЕННЫЙ УЗЕЛ СТАРШИНЫ СЕМИНА Трибуна Украины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1" y="260649"/>
            <a:ext cx="487635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0" y="260649"/>
            <a:ext cx="5570987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28184" y="1701679"/>
            <a:ext cx="1523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4 года</a:t>
            </a:r>
            <a:endParaRPr lang="ru-RU" sz="3600" b="1" dirty="0">
              <a:solidFill>
                <a:srgbClr val="00206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504091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2" descr="Фотографии Великой Отечественной Войны (137 фото)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18"/>
          <a:stretch/>
        </p:blipFill>
        <p:spPr bwMode="auto">
          <a:xfrm>
            <a:off x="3639560" y="3788560"/>
            <a:ext cx="5324928" cy="295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5364088" y="1700808"/>
            <a:ext cx="26564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47 месяцев</a:t>
            </a:r>
            <a:endParaRPr lang="ru-RU" sz="3600" b="1" dirty="0">
              <a:solidFill>
                <a:srgbClr val="00206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17" name="Picture 2" descr="http://dcp.sovserv.ru/media/images/e/a/3/25656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" b="-1"/>
          <a:stretch/>
        </p:blipFill>
        <p:spPr bwMode="auto">
          <a:xfrm>
            <a:off x="222829" y="188640"/>
            <a:ext cx="4525872" cy="3322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Картинка 37 из 1879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0"/>
          <a:stretch/>
        </p:blipFill>
        <p:spPr bwMode="auto">
          <a:xfrm>
            <a:off x="5436096" y="3647576"/>
            <a:ext cx="3456384" cy="3093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Плакат &quot;Родина-мать зовёт. - Воротила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" r="1988" b="3220"/>
          <a:stretch/>
        </p:blipFill>
        <p:spPr bwMode="auto">
          <a:xfrm>
            <a:off x="234778" y="163603"/>
            <a:ext cx="4337222" cy="646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4320480" cy="3462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6131433" y="1702549"/>
            <a:ext cx="2374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icrosoft Sans Serif" pitchFamily="34" charset="0"/>
                <a:cs typeface="Microsoft Sans Serif" pitchFamily="34" charset="0"/>
              </a:rPr>
              <a:t>1418 дней</a:t>
            </a:r>
            <a:endParaRPr lang="ru-RU" sz="3600" b="1" dirty="0">
              <a:solidFill>
                <a:srgbClr val="002060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35" name="Рисунок 34" descr="Рецензии Поэзия и проза - литературный портал Стихия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7"/>
          <a:stretch/>
        </p:blipFill>
        <p:spPr bwMode="auto">
          <a:xfrm>
            <a:off x="5250060" y="3463971"/>
            <a:ext cx="3714428" cy="3277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10748"/>
            <a:ext cx="5184576" cy="313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Рисунок 36" descr="Женя Тульский &quot;Я всё небо. Шансон -Слушать песни- Музыка онлайн. Авторские песни. Смотреть клипы или сборник песен 2013 слушать"/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4"/>
          <a:stretch/>
        </p:blipFill>
        <p:spPr bwMode="auto">
          <a:xfrm>
            <a:off x="323528" y="3461612"/>
            <a:ext cx="4810485" cy="32797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К дню Победы - Валентин Пантелеевич Безуглый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5"/>
          <a:stretch/>
        </p:blipFill>
        <p:spPr bwMode="auto">
          <a:xfrm>
            <a:off x="198445" y="3470492"/>
            <a:ext cx="3946655" cy="3276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69874"/>
            <a:ext cx="4398647" cy="327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284" y="3521431"/>
            <a:ext cx="4839204" cy="315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Рисунок 1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4" b="1097"/>
          <a:stretch/>
        </p:blipFill>
        <p:spPr bwMode="auto">
          <a:xfrm>
            <a:off x="179512" y="3530551"/>
            <a:ext cx="3927475" cy="313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8"/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0" b="1500"/>
          <a:stretch/>
        </p:blipFill>
        <p:spPr bwMode="auto">
          <a:xfrm>
            <a:off x="4657693" y="3386792"/>
            <a:ext cx="4306795" cy="335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684" y="3469085"/>
            <a:ext cx="4716804" cy="3272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16144"/>
            <a:ext cx="4265214" cy="328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4" y="188640"/>
            <a:ext cx="5037931" cy="328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43" y="3573016"/>
            <a:ext cx="4868745" cy="314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647960" cy="3132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2" descr="http://i001.radikal.ru/0805/f5/2cd794e745c1.jpg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6632"/>
            <a:ext cx="4286818" cy="32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 descr="http://stat8.blog.ru/lr/0813a185ee5ebee77ee00b1d1e1e3507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45" y="106409"/>
            <a:ext cx="4363236" cy="3272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Рисунок 35" descr="Ветеран танковой дивизии нашел свой собственный танк, на котором он прошел всю войну. Трудно даже пр. Факты из жизни"/>
          <p:cNvPicPr/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53"/>
          <a:stretch/>
        </p:blipFill>
        <p:spPr bwMode="auto">
          <a:xfrm>
            <a:off x="297468" y="131655"/>
            <a:ext cx="5138628" cy="3225337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Rectangle 2"/>
          <p:cNvSpPr>
            <a:spLocks noGrp="1" noChangeArrowheads="1"/>
          </p:cNvSpPr>
          <p:nvPr>
            <p:ph type="title"/>
          </p:nvPr>
        </p:nvSpPr>
        <p:spPr>
          <a:xfrm>
            <a:off x="4879971" y="913284"/>
            <a:ext cx="4660581" cy="1795636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28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ПОДВИГ НАРОДА БЕССМЕРТЕН</a:t>
            </a:r>
          </a:p>
        </p:txBody>
      </p:sp>
    </p:spTree>
    <p:extLst>
      <p:ext uri="{BB962C8B-B14F-4D97-AF65-F5344CB8AC3E}">
        <p14:creationId xmlns:p14="http://schemas.microsoft.com/office/powerpoint/2010/main" val="828369484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0"/>
                            </p:stCondLst>
                            <p:childTnLst>
                              <p:par>
                                <p:cTn id="5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6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0"/>
                            </p:stCondLst>
                            <p:childTnLst>
                              <p:par>
                                <p:cTn id="6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000"/>
                            </p:stCondLst>
                            <p:childTnLst>
                              <p:par>
                                <p:cTn id="6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4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8000"/>
                            </p:stCondLst>
                            <p:childTnLst>
                              <p:par>
                                <p:cTn id="9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9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00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4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3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9" presetID="10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8" presetClass="entr" presetSubtype="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5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8" presetClass="entr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8" presetClass="entr" presetSubtype="1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8000"/>
                            </p:stCondLst>
                            <p:childTnLst>
                              <p:par>
                                <p:cTn id="183" presetID="10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8" presetClass="entr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4000"/>
                            </p:stCondLst>
                            <p:childTnLst>
                              <p:par>
                                <p:cTn id="20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66000"/>
                            </p:stCondLst>
                            <p:childTnLst>
                              <p:par>
                                <p:cTn id="20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16" grpId="0"/>
      <p:bldP spid="16" grpId="1"/>
      <p:bldP spid="22" grpId="0"/>
      <p:bldP spid="22" grpId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Картинка 25 из 6847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1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8784976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icrosoft Sans Serif" pitchFamily="34" charset="0"/>
                <a:cs typeface="Microsoft Sans Serif" pitchFamily="34" charset="0"/>
              </a:rPr>
              <a:t>Во время ВОВ погибло 13,3 млн военнослужащих, среди которых 66% погибли на полях сражения, остальные в плену и пропали без вести. Среди мирного населения 54% погибли в результате боевых действий, что составило 7,398 млн человек. От голода и инфекционных заболеваний умерло 30% мирного населения. Остальные на принудительных работах в Германии. Заполните таблицу и найдите общее число погибших.</a:t>
            </a:r>
          </a:p>
        </p:txBody>
      </p:sp>
    </p:spTree>
    <p:extLst>
      <p:ext uri="{BB962C8B-B14F-4D97-AF65-F5344CB8AC3E}">
        <p14:creationId xmlns:p14="http://schemas.microsoft.com/office/powerpoint/2010/main" val="7331404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358860"/>
              </p:ext>
            </p:extLst>
          </p:nvPr>
        </p:nvGraphicFramePr>
        <p:xfrm>
          <a:off x="899592" y="620688"/>
          <a:ext cx="7560840" cy="5256584"/>
        </p:xfrm>
        <a:graphic>
          <a:graphicData uri="http://schemas.openxmlformats.org/drawingml/2006/table">
            <a:tbl>
              <a:tblPr firstRow="1" firstCol="1" bandRow="1"/>
              <a:tblGrid>
                <a:gridCol w="991714"/>
                <a:gridCol w="4214786"/>
                <a:gridCol w="1239643"/>
                <a:gridCol w="1114697"/>
              </a:tblGrid>
              <a:tr h="511224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ru-RU" sz="200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млн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906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 err="1" smtClean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Военно</a:t>
                      </a:r>
                      <a:r>
                        <a:rPr lang="ru-RU" sz="2000" b="1" dirty="0" smtClean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 -служащие</a:t>
                      </a:r>
                      <a:endParaRPr lang="ru-RU" sz="20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на полях сражения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66%</a:t>
                      </a: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7077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 плену и без вести пропали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6192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13,3</a:t>
                      </a: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748970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Мирное </a:t>
                      </a:r>
                      <a:endParaRPr lang="ru-RU" sz="2000" b="1" dirty="0" smtClean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dirty="0" smtClean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население</a:t>
                      </a:r>
                      <a:endParaRPr lang="ru-RU" sz="20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 результате боевых действий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7,398</a:t>
                      </a: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54%</a:t>
                      </a: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778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от голода и инфекционных заболеваний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400" b="1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30%</a:t>
                      </a:r>
                      <a:endParaRPr lang="ru-RU" sz="24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423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на принудительных работах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ru-RU" sz="2000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4250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всего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32048">
                <a:tc gridSpan="2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b="1" u="sng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Общая сложность потерь</a:t>
                      </a:r>
                      <a:endParaRPr lang="ru-RU" sz="2000" u="sng" dirty="0">
                        <a:effectLst/>
                        <a:latin typeface="Microsoft Sans Serif" pitchFamily="34" charset="0"/>
                        <a:ea typeface="Times New Roman"/>
                        <a:cs typeface="Microsoft Sans Serif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ru-RU" sz="2000" dirty="0">
                          <a:effectLst/>
                          <a:latin typeface="Microsoft Sans Serif" pitchFamily="34" charset="0"/>
                          <a:ea typeface="Times New Roman"/>
                          <a:cs typeface="Microsoft Sans Serif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7793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Presentations\9May\red-vasilki-slai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" y="0"/>
            <a:ext cx="9164638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132856"/>
            <a:ext cx="576064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2132856"/>
            <a:ext cx="27270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488 308 чел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8761" y="653787"/>
            <a:ext cx="44843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27 000 000 чел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654240">
            <a:off x="257991" y="1898806"/>
            <a:ext cx="24961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55 раз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449112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31/strekoza1985.1/0_11de9_19551de2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Поработали, ребятки!</a:t>
            </a:r>
          </a:p>
          <a:p>
            <a:r>
              <a:rPr lang="ru-RU" sz="2000" dirty="0">
                <a:solidFill>
                  <a:schemeClr val="bg1"/>
                </a:solidFill>
              </a:rPr>
              <a:t>А теперь – все на зарядку!</a:t>
            </a:r>
          </a:p>
          <a:p>
            <a:r>
              <a:rPr lang="ru-RU" sz="2000" dirty="0">
                <a:solidFill>
                  <a:schemeClr val="bg1"/>
                </a:solidFill>
              </a:rPr>
              <a:t>Влево, вправо повернитесь,</a:t>
            </a:r>
          </a:p>
          <a:p>
            <a:r>
              <a:rPr lang="ru-RU" sz="2000" dirty="0">
                <a:solidFill>
                  <a:schemeClr val="bg1"/>
                </a:solidFill>
              </a:rPr>
              <a:t>Наклонитесь, поднимитесь.</a:t>
            </a:r>
          </a:p>
          <a:p>
            <a:r>
              <a:rPr lang="ru-RU" sz="2000" dirty="0">
                <a:solidFill>
                  <a:schemeClr val="bg1"/>
                </a:solidFill>
              </a:rPr>
              <a:t>Руки вверх и руки вбок,</a:t>
            </a:r>
          </a:p>
          <a:p>
            <a:r>
              <a:rPr lang="ru-RU" sz="2000" dirty="0">
                <a:solidFill>
                  <a:schemeClr val="bg1"/>
                </a:solidFill>
              </a:rPr>
              <a:t>И на месте прыг да скок!</a:t>
            </a:r>
          </a:p>
          <a:p>
            <a:r>
              <a:rPr lang="ru-RU" sz="2000" dirty="0">
                <a:solidFill>
                  <a:schemeClr val="bg1"/>
                </a:solidFill>
              </a:rPr>
              <a:t>А теперь бежим вприпрыжку,</a:t>
            </a:r>
          </a:p>
          <a:p>
            <a:r>
              <a:rPr lang="ru-RU" sz="2000" dirty="0">
                <a:solidFill>
                  <a:schemeClr val="bg1"/>
                </a:solidFill>
              </a:rPr>
              <a:t>Молодцы вы, ребятишки!</a:t>
            </a:r>
          </a:p>
          <a:p>
            <a:r>
              <a:rPr lang="ru-RU" sz="2000" dirty="0">
                <a:solidFill>
                  <a:schemeClr val="bg1"/>
                </a:solidFill>
              </a:rPr>
              <a:t>Замедляем, дети, шаг</a:t>
            </a:r>
          </a:p>
          <a:p>
            <a:r>
              <a:rPr lang="ru-RU" sz="2000" dirty="0">
                <a:solidFill>
                  <a:schemeClr val="bg1"/>
                </a:solidFill>
              </a:rPr>
              <a:t>И на месте стой! Вот так!</a:t>
            </a:r>
          </a:p>
          <a:p>
            <a:r>
              <a:rPr lang="ru-RU" sz="2000" dirty="0">
                <a:solidFill>
                  <a:schemeClr val="bg1"/>
                </a:solidFill>
              </a:rPr>
              <a:t>А теперь мы сядем дружно,</a:t>
            </a:r>
          </a:p>
          <a:p>
            <a:r>
              <a:rPr lang="ru-RU" sz="2000" dirty="0">
                <a:solidFill>
                  <a:schemeClr val="bg1"/>
                </a:solidFill>
              </a:rPr>
              <a:t>Нам ещё работать нужно!</a:t>
            </a:r>
          </a:p>
        </p:txBody>
      </p:sp>
    </p:spTree>
    <p:extLst>
      <p:ext uri="{BB962C8B-B14F-4D97-AF65-F5344CB8AC3E}">
        <p14:creationId xmlns:p14="http://schemas.microsoft.com/office/powerpoint/2010/main" val="709800701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latin typeface="Microsoft Sans Serif" pitchFamily="34" charset="0"/>
                <a:cs typeface="Microsoft Sans Serif" pitchFamily="34" charset="0"/>
              </a:rPr>
              <a:t>Самостоятельная работа</a:t>
            </a:r>
            <a:endParaRPr lang="ru-RU" sz="3600" dirty="0">
              <a:solidFill>
                <a:schemeClr val="bg1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08340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1116</TotalTime>
  <Words>500</Words>
  <Application>Microsoft Office PowerPoint</Application>
  <PresentationFormat>Экран (4:3)</PresentationFormat>
  <Paragraphs>147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День Победы_06</vt:lpstr>
      <vt:lpstr>Презентация PowerPoint</vt:lpstr>
      <vt:lpstr>Презентация PowerPoint</vt:lpstr>
      <vt:lpstr>Великая Отечественная война  в процентах</vt:lpstr>
      <vt:lpstr>ПОДВИГ НАРОДА БЕССМЕРТЕН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задание: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41</cp:revision>
  <dcterms:created xsi:type="dcterms:W3CDTF">2013-03-16T20:41:41Z</dcterms:created>
  <dcterms:modified xsi:type="dcterms:W3CDTF">2015-02-27T03:47:35Z</dcterms:modified>
</cp:coreProperties>
</file>